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Semi Bold"/>
      <p:regular r:id="rId17"/>
    </p:embeddedFont>
    <p:embeddedFont>
      <p:font typeface="Instrument Sans Semi Bold"/>
      <p:regular r:id="rId18"/>
    </p:embeddedFont>
    <p:embeddedFont>
      <p:font typeface="Instrument Sans Semi Bold"/>
      <p:regular r:id="rId19"/>
    </p:embeddedFont>
    <p:embeddedFont>
      <p:font typeface="Instrument Sans Semi Bold"/>
      <p:regular r:id="rId20"/>
    </p:embeddedFont>
    <p:embeddedFont>
      <p:font typeface="Instrument Sans Medium"/>
      <p:regular r:id="rId21"/>
    </p:embeddedFont>
    <p:embeddedFont>
      <p:font typeface="Instrument Sans Medium"/>
      <p:regular r:id="rId22"/>
    </p:embeddedFont>
    <p:embeddedFont>
      <p:font typeface="Instrument Sans Medium"/>
      <p:regular r:id="rId23"/>
    </p:embeddedFont>
    <p:embeddedFont>
      <p:font typeface="Instrument Sans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svg>
</file>

<file path=ppt/media/image-10-11.png>
</file>

<file path=ppt/media/image-10-12.png>
</file>

<file path=ppt/media/image-10-13.svg>
</file>

<file path=ppt/media/image-10-2.png>
</file>

<file path=ppt/media/image-10-3.png>
</file>

<file path=ppt/media/image-10-4.svg>
</file>

<file path=ppt/media/image-10-5.png>
</file>

<file path=ppt/media/image-10-6.png>
</file>

<file path=ppt/media/image-10-7.svg>
</file>

<file path=ppt/media/image-10-8.png>
</file>

<file path=ppt/media/image-10-9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6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image" Target="../media/image-10-11.png"/><Relationship Id="rId12" Type="http://schemas.openxmlformats.org/officeDocument/2006/relationships/image" Target="../media/image-10-12.png"/><Relationship Id="rId13" Type="http://schemas.openxmlformats.org/officeDocument/2006/relationships/image" Target="../media/image-10-13.svg"/><Relationship Id="rId14" Type="http://schemas.openxmlformats.org/officeDocument/2006/relationships/slideLayout" Target="../slideLayouts/slideLayout11.xml"/><Relationship Id="rId1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practical walkthrough for Data analysts working with Shopping Data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6611" y="509826"/>
            <a:ext cx="4721543" cy="452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Your Clean Dataset is Ready</a:t>
            </a:r>
            <a:endParaRPr lang="en-US" sz="2800" dirty="0"/>
          </a:p>
        </p:txBody>
      </p:sp>
      <p:sp>
        <p:nvSpPr>
          <p:cNvPr id="4" name="Shape 1"/>
          <p:cNvSpPr/>
          <p:nvPr/>
        </p:nvSpPr>
        <p:spPr>
          <a:xfrm>
            <a:off x="506611" y="1179314"/>
            <a:ext cx="8130778" cy="1428036"/>
          </a:xfrm>
          <a:prstGeom prst="roundRect">
            <a:avLst>
              <a:gd name="adj" fmla="val 425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92" y="1331595"/>
            <a:ext cx="434221" cy="434221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8312" y="1451015"/>
            <a:ext cx="195382" cy="19538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58892" y="1910477"/>
            <a:ext cx="1809512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Zero Null Values</a:t>
            </a:r>
            <a:endParaRPr lang="en-US" sz="1400" dirty="0"/>
          </a:p>
        </p:txBody>
      </p:sp>
      <p:sp>
        <p:nvSpPr>
          <p:cNvPr id="8" name="Text 3"/>
          <p:cNvSpPr/>
          <p:nvPr/>
        </p:nvSpPr>
        <p:spPr>
          <a:xfrm>
            <a:off x="658892" y="2223492"/>
            <a:ext cx="7826216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All missing data handled intelligently</a:t>
            </a:r>
            <a:endParaRPr lang="en-US" sz="1100" dirty="0"/>
          </a:p>
        </p:txBody>
      </p:sp>
      <p:sp>
        <p:nvSpPr>
          <p:cNvPr id="9" name="Shape 4"/>
          <p:cNvSpPr/>
          <p:nvPr/>
        </p:nvSpPr>
        <p:spPr>
          <a:xfrm>
            <a:off x="506611" y="2752011"/>
            <a:ext cx="8130778" cy="1428036"/>
          </a:xfrm>
          <a:prstGeom prst="roundRect">
            <a:avLst>
              <a:gd name="adj" fmla="val 425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892" y="2904292"/>
            <a:ext cx="434221" cy="434221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8312" y="3023711"/>
            <a:ext cx="195382" cy="19538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58892" y="3483173"/>
            <a:ext cx="1809512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Standardized Format</a:t>
            </a:r>
            <a:endParaRPr lang="en-US" sz="1400" dirty="0"/>
          </a:p>
        </p:txBody>
      </p:sp>
      <p:sp>
        <p:nvSpPr>
          <p:cNvPr id="13" name="Text 6"/>
          <p:cNvSpPr/>
          <p:nvPr/>
        </p:nvSpPr>
        <p:spPr>
          <a:xfrm>
            <a:off x="658892" y="3796189"/>
            <a:ext cx="7826216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Clean column names, no duplicates</a:t>
            </a:r>
            <a:endParaRPr lang="en-US" sz="1100" dirty="0"/>
          </a:p>
        </p:txBody>
      </p:sp>
      <p:sp>
        <p:nvSpPr>
          <p:cNvPr id="14" name="Shape 7"/>
          <p:cNvSpPr/>
          <p:nvPr/>
        </p:nvSpPr>
        <p:spPr>
          <a:xfrm>
            <a:off x="506611" y="4324707"/>
            <a:ext cx="8130778" cy="1428036"/>
          </a:xfrm>
          <a:prstGeom prst="roundRect">
            <a:avLst>
              <a:gd name="adj" fmla="val 425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892" y="4476988"/>
            <a:ext cx="434221" cy="434221"/>
          </a:xfrm>
          <a:prstGeom prst="rect">
            <a:avLst/>
          </a:prstGeom>
        </p:spPr>
      </p:pic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8312" y="4596408"/>
            <a:ext cx="195382" cy="195382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658892" y="5055870"/>
            <a:ext cx="1809512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Enhanced Features</a:t>
            </a:r>
            <a:endParaRPr lang="en-US" sz="1400" dirty="0"/>
          </a:p>
        </p:txBody>
      </p:sp>
      <p:sp>
        <p:nvSpPr>
          <p:cNvPr id="18" name="Text 9"/>
          <p:cNvSpPr/>
          <p:nvPr/>
        </p:nvSpPr>
        <p:spPr>
          <a:xfrm>
            <a:off x="658892" y="5368885"/>
            <a:ext cx="7826216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Age groups &amp; frequency mappings added</a:t>
            </a:r>
            <a:endParaRPr lang="en-US" sz="1100" dirty="0"/>
          </a:p>
        </p:txBody>
      </p:sp>
      <p:sp>
        <p:nvSpPr>
          <p:cNvPr id="19" name="Shape 10"/>
          <p:cNvSpPr/>
          <p:nvPr/>
        </p:nvSpPr>
        <p:spPr>
          <a:xfrm>
            <a:off x="506611" y="5897404"/>
            <a:ext cx="8130778" cy="1428036"/>
          </a:xfrm>
          <a:prstGeom prst="roundRect">
            <a:avLst>
              <a:gd name="adj" fmla="val 425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20" name="Image 7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8892" y="6049685"/>
            <a:ext cx="434221" cy="434221"/>
          </a:xfrm>
          <a:prstGeom prst="rect">
            <a:avLst/>
          </a:prstGeom>
        </p:spPr>
      </p:pic>
      <p:pic>
        <p:nvPicPr>
          <p:cNvPr id="21" name="Image 8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78312" y="6169104"/>
            <a:ext cx="195382" cy="195382"/>
          </a:xfrm>
          <a:prstGeom prst="rect">
            <a:avLst/>
          </a:prstGeom>
        </p:spPr>
      </p:pic>
      <p:sp>
        <p:nvSpPr>
          <p:cNvPr id="22" name="Text 11"/>
          <p:cNvSpPr/>
          <p:nvPr/>
        </p:nvSpPr>
        <p:spPr>
          <a:xfrm>
            <a:off x="658892" y="6628567"/>
            <a:ext cx="1809512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Analysis Ready</a:t>
            </a:r>
            <a:endParaRPr lang="en-US" sz="1400" dirty="0"/>
          </a:p>
        </p:txBody>
      </p:sp>
      <p:sp>
        <p:nvSpPr>
          <p:cNvPr id="23" name="Text 12"/>
          <p:cNvSpPr/>
          <p:nvPr/>
        </p:nvSpPr>
        <p:spPr>
          <a:xfrm>
            <a:off x="658892" y="6941582"/>
            <a:ext cx="7826216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3,900 clean records for insights</a:t>
            </a:r>
            <a:endParaRPr lang="en-US" sz="1100" dirty="0"/>
          </a:p>
        </p:txBody>
      </p:sp>
      <p:sp>
        <p:nvSpPr>
          <p:cNvPr id="24" name="Text 13"/>
          <p:cNvSpPr/>
          <p:nvPr/>
        </p:nvSpPr>
        <p:spPr>
          <a:xfrm>
            <a:off x="506611" y="7488198"/>
            <a:ext cx="8130778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Now you're ready to build visualizations, run statistical analysis, or feed this into machine learning models</a:t>
            </a:r>
            <a:endParaRPr lang="en-U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09706"/>
            <a:ext cx="34917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What We're Working With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280190" y="321754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249341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Transaction Records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5094089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Complete customer purchase dataset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21754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24934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4739759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Rich customer &amp; purchase attributes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21754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24934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4739759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Only in Review Rating field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2361"/>
            <a:ext cx="87960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Step 1: Upload &amp; Initial Inspection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681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Import Your Data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2677597"/>
            <a:ext cx="7604284" cy="2154555"/>
          </a:xfrm>
          <a:prstGeom prst="roundRect">
            <a:avLst>
              <a:gd name="adj" fmla="val 4422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2677597"/>
            <a:ext cx="7626906" cy="2154555"/>
          </a:xfrm>
          <a:prstGeom prst="roundRect">
            <a:avLst>
              <a:gd name="adj" fmla="val 1579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2847618"/>
            <a:ext cx="717327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from google.colab import files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uploaded = files.upload()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import pandas as pd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df = pd.read_csv('customer_shopping_behavior.csv')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873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Quick Look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566844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 product categories tracked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11064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50 unique locations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55284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Age range: 18-70 years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99504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Purchase amounts: $20-$100</a:t>
            </a:r>
            <a:endParaRPr lang="en-US" sz="175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09645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2278"/>
            <a:ext cx="73940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Step 2: Handle Missing Data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13121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486263"/>
            <a:ext cx="3664744" cy="30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26605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Identify Nulls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3150989"/>
            <a:ext cx="3664744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Run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df.isnull().sum()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to locate gaps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685348" y="213121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348" y="2486263"/>
            <a:ext cx="3664863" cy="30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685348" y="26605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Strategic Fill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4685348" y="3150989"/>
            <a:ext cx="3664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 category-based mean for Review Rating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427362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05933"/>
            <a:ext cx="7556421" cy="30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48029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Verify Clean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93790" y="52934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Confirm zero nulls remain in dataset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793790" y="6036112"/>
            <a:ext cx="7556421" cy="1065848"/>
          </a:xfrm>
          <a:prstGeom prst="roundRect">
            <a:avLst>
              <a:gd name="adj" fmla="val 8938"/>
            </a:avLst>
          </a:prstGeom>
          <a:solidFill>
            <a:srgbClr val="F2F2F2"/>
          </a:solidFill>
          <a:ln/>
        </p:spPr>
      </p:sp>
      <p:sp>
        <p:nvSpPr>
          <p:cNvPr id="17" name="Shape 11"/>
          <p:cNvSpPr/>
          <p:nvPr/>
        </p:nvSpPr>
        <p:spPr>
          <a:xfrm>
            <a:off x="782479" y="6036112"/>
            <a:ext cx="7579043" cy="1065848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18" name="Text 12"/>
          <p:cNvSpPr/>
          <p:nvPr/>
        </p:nvSpPr>
        <p:spPr>
          <a:xfrm>
            <a:off x="1009293" y="6251496"/>
            <a:ext cx="71254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df['Review Rating'] = df.groupby('Category')['Review Rating'].transform(lambda x: x.fillna(x.mean()))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5736"/>
            <a:ext cx="73831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Step 3: Clean &amp; Standardize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38143"/>
            <a:ext cx="4196358" cy="2915722"/>
          </a:xfrm>
          <a:prstGeom prst="roundRect">
            <a:avLst>
              <a:gd name="adj" fmla="val 3267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9C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34954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Remove Duplicates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1051084" y="4104918"/>
            <a:ext cx="3681770" cy="702945"/>
          </a:xfrm>
          <a:prstGeom prst="roundRect">
            <a:avLst>
              <a:gd name="adj" fmla="val 13553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1039773" y="4104918"/>
            <a:ext cx="3704392" cy="702945"/>
          </a:xfrm>
          <a:prstGeom prst="roundRect">
            <a:avLst>
              <a:gd name="adj" fmla="val 4840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1266587" y="4274939"/>
            <a:ext cx="32507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df = df.drop_duplicates()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38143"/>
            <a:ext cx="4196358" cy="2915722"/>
          </a:xfrm>
          <a:prstGeom prst="roundRect">
            <a:avLst>
              <a:gd name="adj" fmla="val 3267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9C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474256" y="34954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Strip Extra Spaces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5474256" y="4104918"/>
            <a:ext cx="3681770" cy="1428750"/>
          </a:xfrm>
          <a:prstGeom prst="roundRect">
            <a:avLst>
              <a:gd name="adj" fmla="val 6668"/>
            </a:avLst>
          </a:prstGeom>
          <a:solidFill>
            <a:srgbClr val="F2F2F2"/>
          </a:solidFill>
          <a:ln/>
        </p:spPr>
      </p:sp>
      <p:sp>
        <p:nvSpPr>
          <p:cNvPr id="11" name="Shape 9"/>
          <p:cNvSpPr/>
          <p:nvPr/>
        </p:nvSpPr>
        <p:spPr>
          <a:xfrm>
            <a:off x="5462945" y="4104918"/>
            <a:ext cx="3704392" cy="1428750"/>
          </a:xfrm>
          <a:prstGeom prst="roundRect">
            <a:avLst>
              <a:gd name="adj" fmla="val 2381"/>
            </a:avLst>
          </a:prstGeom>
          <a:solidFill>
            <a:srgbClr val="F2F2F2"/>
          </a:solidFill>
          <a:ln/>
        </p:spPr>
      </p:sp>
      <p:sp>
        <p:nvSpPr>
          <p:cNvPr id="12" name="Text 10"/>
          <p:cNvSpPr/>
          <p:nvPr/>
        </p:nvSpPr>
        <p:spPr>
          <a:xfrm>
            <a:off x="5689759" y="4274939"/>
            <a:ext cx="32507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df = df.apply(lambda x:x.str.strip() if x.dtype == "object" else x)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3238143"/>
            <a:ext cx="4196358" cy="2915722"/>
          </a:xfrm>
          <a:prstGeom prst="roundRect">
            <a:avLst>
              <a:gd name="adj" fmla="val 3267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9CF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897427" y="3495437"/>
            <a:ext cx="34588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Normalize Column Names</a:t>
            </a:r>
            <a:endParaRPr lang="en-US" sz="2200" dirty="0"/>
          </a:p>
        </p:txBody>
      </p:sp>
      <p:sp>
        <p:nvSpPr>
          <p:cNvPr id="15" name="Shape 13"/>
          <p:cNvSpPr/>
          <p:nvPr/>
        </p:nvSpPr>
        <p:spPr>
          <a:xfrm>
            <a:off x="9897427" y="4104918"/>
            <a:ext cx="3681770" cy="1791652"/>
          </a:xfrm>
          <a:prstGeom prst="roundRect">
            <a:avLst>
              <a:gd name="adj" fmla="val 5317"/>
            </a:avLst>
          </a:prstGeom>
          <a:solidFill>
            <a:srgbClr val="F2F2F2"/>
          </a:solidFill>
          <a:ln/>
        </p:spPr>
      </p:sp>
      <p:sp>
        <p:nvSpPr>
          <p:cNvPr id="16" name="Shape 14"/>
          <p:cNvSpPr/>
          <p:nvPr/>
        </p:nvSpPr>
        <p:spPr>
          <a:xfrm>
            <a:off x="9886117" y="4104918"/>
            <a:ext cx="3704392" cy="1791652"/>
          </a:xfrm>
          <a:prstGeom prst="roundRect">
            <a:avLst>
              <a:gd name="adj" fmla="val 1899"/>
            </a:avLst>
          </a:prstGeom>
          <a:solidFill>
            <a:srgbClr val="F2F2F2"/>
          </a:solidFill>
          <a:ln/>
        </p:spPr>
      </p:sp>
      <p:sp>
        <p:nvSpPr>
          <p:cNvPr id="17" name="Text 15"/>
          <p:cNvSpPr/>
          <p:nvPr/>
        </p:nvSpPr>
        <p:spPr>
          <a:xfrm>
            <a:off x="10112931" y="4274939"/>
            <a:ext cx="325076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df.columns = df.columns.str.lower()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df.columns = df.columns.str.replace(' ','_')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38294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Step 4: Engineer New Features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3090862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Age Group Segmentation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21638" y="2280761"/>
            <a:ext cx="6342102" cy="1958697"/>
          </a:xfrm>
          <a:prstGeom prst="roundRect">
            <a:avLst>
              <a:gd name="adj" fmla="val 4422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11398" y="2280761"/>
            <a:ext cx="6362581" cy="1958697"/>
          </a:xfrm>
          <a:prstGeom prst="roundRect">
            <a:avLst>
              <a:gd name="adj" fmla="val 1579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17496" y="2435304"/>
            <a:ext cx="5950387" cy="1649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labels = ['Young-Adult', 'Adult', </a:t>
            </a:r>
            <a:endParaRPr lang="en-US" sz="160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 'Middle-Aged', 'Senior']</a:t>
            </a:r>
            <a:endParaRPr lang="en-US" sz="160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df['age_group'] = pd.qcut(df['age'], </a:t>
            </a:r>
            <a:endParaRPr lang="en-US" sz="160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                  q=4, </a:t>
            </a:r>
            <a:endParaRPr lang="en-US" sz="160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                  labels=labels)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47139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Creates quartile-based customer segments for targeted analysis</a:t>
            </a:r>
            <a:endParaRPr lang="en-US" sz="16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6378" y="430292"/>
            <a:ext cx="5471517" cy="487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Purchase Frequency Mapping</a:t>
            </a:r>
            <a:endParaRPr lang="en-US" sz="3050" dirty="0"/>
          </a:p>
        </p:txBody>
      </p:sp>
      <p:sp>
        <p:nvSpPr>
          <p:cNvPr id="3" name="Shape 1"/>
          <p:cNvSpPr/>
          <p:nvPr/>
        </p:nvSpPr>
        <p:spPr>
          <a:xfrm>
            <a:off x="7303770" y="1230273"/>
            <a:ext cx="22860" cy="4661297"/>
          </a:xfrm>
          <a:prstGeom prst="roundRect">
            <a:avLst>
              <a:gd name="adj" fmla="val 286860"/>
            </a:avLst>
          </a:prstGeom>
          <a:solidFill>
            <a:srgbClr val="C8C9CF"/>
          </a:solidFill>
          <a:ln/>
        </p:spPr>
      </p:sp>
      <p:sp>
        <p:nvSpPr>
          <p:cNvPr id="4" name="Shape 2"/>
          <p:cNvSpPr/>
          <p:nvPr/>
        </p:nvSpPr>
        <p:spPr>
          <a:xfrm>
            <a:off x="6694051" y="1394460"/>
            <a:ext cx="468392" cy="22860"/>
          </a:xfrm>
          <a:prstGeom prst="roundRect">
            <a:avLst>
              <a:gd name="adj" fmla="val 286860"/>
            </a:avLst>
          </a:prstGeom>
          <a:solidFill>
            <a:srgbClr val="C8C9CF"/>
          </a:solidFill>
          <a:ln/>
        </p:spPr>
      </p:sp>
      <p:sp>
        <p:nvSpPr>
          <p:cNvPr id="5" name="Shape 3"/>
          <p:cNvSpPr/>
          <p:nvPr/>
        </p:nvSpPr>
        <p:spPr>
          <a:xfrm>
            <a:off x="7139583" y="1230273"/>
            <a:ext cx="351234" cy="351234"/>
          </a:xfrm>
          <a:prstGeom prst="roundRect">
            <a:avLst>
              <a:gd name="adj" fmla="val 18670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98102" y="1259562"/>
            <a:ext cx="234196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582954" y="1283851"/>
            <a:ext cx="1951673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Weekly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546378" y="1621274"/>
            <a:ext cx="5988248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7 days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7467957" y="2331125"/>
            <a:ext cx="468392" cy="22860"/>
          </a:xfrm>
          <a:prstGeom prst="roundRect">
            <a:avLst>
              <a:gd name="adj" fmla="val 286860"/>
            </a:avLst>
          </a:prstGeom>
          <a:solidFill>
            <a:srgbClr val="C8C9CF"/>
          </a:solidFill>
          <a:ln/>
        </p:spPr>
      </p:sp>
      <p:sp>
        <p:nvSpPr>
          <p:cNvPr id="10" name="Shape 8"/>
          <p:cNvSpPr/>
          <p:nvPr/>
        </p:nvSpPr>
        <p:spPr>
          <a:xfrm>
            <a:off x="7139583" y="2166938"/>
            <a:ext cx="351234" cy="351234"/>
          </a:xfrm>
          <a:prstGeom prst="roundRect">
            <a:avLst>
              <a:gd name="adj" fmla="val 18670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98102" y="2196227"/>
            <a:ext cx="234196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8095774" y="2220516"/>
            <a:ext cx="1951673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Fortnightly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8095774" y="2557939"/>
            <a:ext cx="5988248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14 days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6694051" y="3138488"/>
            <a:ext cx="468392" cy="22860"/>
          </a:xfrm>
          <a:prstGeom prst="roundRect">
            <a:avLst>
              <a:gd name="adj" fmla="val 286860"/>
            </a:avLst>
          </a:prstGeom>
          <a:solidFill>
            <a:srgbClr val="C8C9CF"/>
          </a:solidFill>
          <a:ln/>
        </p:spPr>
      </p:sp>
      <p:sp>
        <p:nvSpPr>
          <p:cNvPr id="15" name="Shape 13"/>
          <p:cNvSpPr/>
          <p:nvPr/>
        </p:nvSpPr>
        <p:spPr>
          <a:xfrm>
            <a:off x="7139583" y="2974300"/>
            <a:ext cx="351234" cy="351234"/>
          </a:xfrm>
          <a:prstGeom prst="roundRect">
            <a:avLst>
              <a:gd name="adj" fmla="val 18670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98102" y="3003590"/>
            <a:ext cx="234196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4582954" y="3027878"/>
            <a:ext cx="1951673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Monthly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546378" y="3365302"/>
            <a:ext cx="5988248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30 days</a:t>
            </a:r>
            <a:endParaRPr lang="en-US" sz="1200" dirty="0"/>
          </a:p>
        </p:txBody>
      </p:sp>
      <p:sp>
        <p:nvSpPr>
          <p:cNvPr id="19" name="Shape 17"/>
          <p:cNvSpPr/>
          <p:nvPr/>
        </p:nvSpPr>
        <p:spPr>
          <a:xfrm>
            <a:off x="7467957" y="3945850"/>
            <a:ext cx="468392" cy="22860"/>
          </a:xfrm>
          <a:prstGeom prst="roundRect">
            <a:avLst>
              <a:gd name="adj" fmla="val 286860"/>
            </a:avLst>
          </a:prstGeom>
          <a:solidFill>
            <a:srgbClr val="C8C9CF"/>
          </a:solidFill>
          <a:ln/>
        </p:spPr>
      </p:sp>
      <p:sp>
        <p:nvSpPr>
          <p:cNvPr id="20" name="Shape 18"/>
          <p:cNvSpPr/>
          <p:nvPr/>
        </p:nvSpPr>
        <p:spPr>
          <a:xfrm>
            <a:off x="7139583" y="3781663"/>
            <a:ext cx="351234" cy="351234"/>
          </a:xfrm>
          <a:prstGeom prst="roundRect">
            <a:avLst>
              <a:gd name="adj" fmla="val 18670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98102" y="3810953"/>
            <a:ext cx="234196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8095774" y="3835241"/>
            <a:ext cx="1951673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Quarterly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8095774" y="4172664"/>
            <a:ext cx="5988248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90 days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6694051" y="4753213"/>
            <a:ext cx="468392" cy="22860"/>
          </a:xfrm>
          <a:prstGeom prst="roundRect">
            <a:avLst>
              <a:gd name="adj" fmla="val 286860"/>
            </a:avLst>
          </a:prstGeom>
          <a:solidFill>
            <a:srgbClr val="C8C9CF"/>
          </a:solidFill>
          <a:ln/>
        </p:spPr>
      </p:sp>
      <p:sp>
        <p:nvSpPr>
          <p:cNvPr id="25" name="Shape 23"/>
          <p:cNvSpPr/>
          <p:nvPr/>
        </p:nvSpPr>
        <p:spPr>
          <a:xfrm>
            <a:off x="7139583" y="4589026"/>
            <a:ext cx="351234" cy="351234"/>
          </a:xfrm>
          <a:prstGeom prst="roundRect">
            <a:avLst>
              <a:gd name="adj" fmla="val 18670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198102" y="4618315"/>
            <a:ext cx="234196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5</a:t>
            </a:r>
            <a:endParaRPr lang="en-US" sz="1800" dirty="0"/>
          </a:p>
        </p:txBody>
      </p:sp>
      <p:sp>
        <p:nvSpPr>
          <p:cNvPr id="27" name="Text 25"/>
          <p:cNvSpPr/>
          <p:nvPr/>
        </p:nvSpPr>
        <p:spPr>
          <a:xfrm>
            <a:off x="4582954" y="4642604"/>
            <a:ext cx="1951673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Annually</a:t>
            </a:r>
            <a:endParaRPr lang="en-US" sz="1500" dirty="0"/>
          </a:p>
        </p:txBody>
      </p:sp>
      <p:sp>
        <p:nvSpPr>
          <p:cNvPr id="28" name="Text 26"/>
          <p:cNvSpPr/>
          <p:nvPr/>
        </p:nvSpPr>
        <p:spPr>
          <a:xfrm>
            <a:off x="546378" y="4980027"/>
            <a:ext cx="5988248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365 days</a:t>
            </a:r>
            <a:endParaRPr lang="en-US" sz="1200" dirty="0"/>
          </a:p>
        </p:txBody>
      </p:sp>
      <p:sp>
        <p:nvSpPr>
          <p:cNvPr id="29" name="Shape 27"/>
          <p:cNvSpPr/>
          <p:nvPr/>
        </p:nvSpPr>
        <p:spPr>
          <a:xfrm>
            <a:off x="546378" y="6067187"/>
            <a:ext cx="13537644" cy="1732121"/>
          </a:xfrm>
          <a:prstGeom prst="roundRect">
            <a:avLst>
              <a:gd name="adj" fmla="val 3786"/>
            </a:avLst>
          </a:prstGeom>
          <a:solidFill>
            <a:srgbClr val="F2F2F2"/>
          </a:solidFill>
          <a:ln/>
        </p:spPr>
      </p:sp>
      <p:sp>
        <p:nvSpPr>
          <p:cNvPr id="30" name="Shape 28"/>
          <p:cNvSpPr/>
          <p:nvPr/>
        </p:nvSpPr>
        <p:spPr>
          <a:xfrm>
            <a:off x="538639" y="6067187"/>
            <a:ext cx="13553123" cy="1732121"/>
          </a:xfrm>
          <a:prstGeom prst="roundRect">
            <a:avLst>
              <a:gd name="adj" fmla="val 1352"/>
            </a:avLst>
          </a:prstGeom>
          <a:solidFill>
            <a:srgbClr val="F2F2F2"/>
          </a:solidFill>
          <a:ln/>
        </p:spPr>
      </p:sp>
      <p:sp>
        <p:nvSpPr>
          <p:cNvPr id="31" name="Text 29"/>
          <p:cNvSpPr/>
          <p:nvPr/>
        </p:nvSpPr>
        <p:spPr>
          <a:xfrm>
            <a:off x="694730" y="6184225"/>
            <a:ext cx="13240941" cy="1498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frequency_mapping = {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'Weekly': 7, 'Fortnightly':14, 'Bi-Weekly': 14,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'Monthly': 30, 'Every 3 Months':90, 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'Quarterly': 90, 'Annually': 365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}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df['purchase_frequency_days'] = df['frequency_of_purchases'].map(frequency_mapping)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11662"/>
            <a:ext cx="73741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Dataset Characteristics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960602"/>
            <a:ext cx="3664744" cy="2923818"/>
          </a:xfrm>
          <a:prstGeom prst="roundRect">
            <a:avLst>
              <a:gd name="adj" fmla="val 325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195036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Customer Demographics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039785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68% Male customers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14624" y="3481983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Median age: 44 years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514624" y="3924181"/>
            <a:ext cx="31958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All 50 US states represented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748" y="1960602"/>
            <a:ext cx="3664863" cy="2923818"/>
          </a:xfrm>
          <a:prstGeom prst="roundRect">
            <a:avLst>
              <a:gd name="adj" fmla="val 325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406182" y="2195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Purchase Behavior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406182" y="2685455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Avg purchase: $59.76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406182" y="3127653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Rating range: 2.5-5.0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406182" y="3569851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Size M most popular (45%)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0190" y="5111234"/>
            <a:ext cx="7556421" cy="2206585"/>
          </a:xfrm>
          <a:prstGeom prst="roundRect">
            <a:avLst>
              <a:gd name="adj" fmla="val 4317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514624" y="5345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Product Mix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6514624" y="58360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Clothing: 45% of sales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6514624" y="627828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25 unique items tracked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6514624" y="67204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Spring highest season (26%)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093" y="433864"/>
            <a:ext cx="3944183" cy="493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Quality Insight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2093" y="1321237"/>
            <a:ext cx="2814876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Redundant Columns Detected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552093" y="1745099"/>
            <a:ext cx="5179576" cy="1246108"/>
          </a:xfrm>
          <a:prstGeom prst="roundRect">
            <a:avLst>
              <a:gd name="adj" fmla="val 5318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544235" y="1745099"/>
            <a:ext cx="5195292" cy="1246108"/>
          </a:xfrm>
          <a:prstGeom prst="roundRect">
            <a:avLst>
              <a:gd name="adj" fmla="val 1899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701993" y="1863328"/>
            <a:ext cx="4879777" cy="1009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(df['discount_applied'] == 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df['promo_code_used']).all()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# Returns: True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52093" y="3168610"/>
            <a:ext cx="5179576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highlight>
                  <a:srgbClr val="F4F4F5"/>
                </a:highlight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Discount Applied and Promo Code Used are 100% identical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52093" y="3562945"/>
            <a:ext cx="5179576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Consider dropping one column to reduce data redundancy</a:t>
            </a:r>
            <a:endParaRPr lang="en-US" sz="12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24099" y="1340882"/>
            <a:ext cx="7961709" cy="796170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2025-12-06T17:52:37Z</dcterms:created>
  <dcterms:modified xsi:type="dcterms:W3CDTF">2025-12-06T17:52:37Z</dcterms:modified>
</cp:coreProperties>
</file>